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14"/>
  </p:notesMasterIdLst>
  <p:handoutMasterIdLst>
    <p:handoutMasterId r:id="rId15"/>
  </p:handoutMasterIdLst>
  <p:sldIdLst>
    <p:sldId id="370" r:id="rId5"/>
    <p:sldId id="365" r:id="rId6"/>
    <p:sldId id="371" r:id="rId7"/>
    <p:sldId id="372" r:id="rId8"/>
    <p:sldId id="373" r:id="rId9"/>
    <p:sldId id="374" r:id="rId10"/>
    <p:sldId id="375" r:id="rId11"/>
    <p:sldId id="377" r:id="rId12"/>
    <p:sldId id="37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27" autoAdjust="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65" d="100"/>
          <a:sy n="65" d="100"/>
        </p:scale>
        <p:origin x="3082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5B66E5-15AA-4745-8A67-3CE257BEE3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844A45-21B3-834A-A491-E4E4B9DC11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039FDB-18A0-074D-8BA3-A4C3DE896A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D13E5-4CEC-3A4A-8E5D-AFCEE7512EEC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7A52F-9D89-7442-A8E9-48D1527B5F6B}" type="datetimeFigureOut">
              <a:rPr lang="en-US" smtClean="0"/>
              <a:t>10/9/2023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C7E07-3C67-C64C-8DA0-0404F6303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67054" y="758752"/>
            <a:ext cx="5491571" cy="287144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67055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67055" y="4549553"/>
            <a:ext cx="5491570" cy="160618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DEF3328-825B-3946-8472-DB93D6A32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4E4E09DF-AF21-0E4A-9838-14DFBFFED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53F54AE-9BC1-3A45-A129-4028EADE4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54F6D22-4944-974A-999E-F9E22F159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141475"/>
            <a:ext cx="10163506" cy="134845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DEB652-BD6A-BD41-B85E-704D2C41A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64023" y="2185427"/>
            <a:ext cx="4827178" cy="584667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64023" y="2799146"/>
            <a:ext cx="4827178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D51C063-0222-064B-8A2E-485FE9EAC1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627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3A0EE708-F36B-444B-9A8B-D48D69535E45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362700" y="2185427"/>
            <a:ext cx="4764829" cy="584667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E40D4044-0F7B-0647-BAB5-16B23EBD9ECD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362700" y="2799146"/>
            <a:ext cx="4756241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8F140D-2B48-4E31-9E97-08B68ABBAC1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060DA6-6E6F-47BF-9680-1B030F525DD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Annual Review</a:t>
            </a:r>
            <a:endParaRPr lang="en-US" b="0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0FEE6CB-7A68-C30C-38DD-5D9B336CEAD4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2992120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September 3, 20XX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0425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868B08E5-2F7C-7749-8BDF-386EAF974B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F3E300C0-0B72-9048-9E16-2166E1A88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4AA520D-9D51-3A42-B9B1-DF72169BC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D5F2735E-137C-DB47-AEF0-EFC871A32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119553"/>
            <a:ext cx="10259471" cy="1370373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DEB652-BD6A-BD41-B85E-704D2C41A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52500" y="2143615"/>
            <a:ext cx="3036477" cy="57868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52500" y="2799146"/>
            <a:ext cx="3036477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F0C4CE5-5F02-B143-8FD1-1B235D270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69372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57DFE0A-61D9-1B48-8196-EA94D04685DD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569372" y="2143615"/>
            <a:ext cx="3036477" cy="57868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C946754A-F105-644E-99A4-DC80B9944243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569372" y="2799146"/>
            <a:ext cx="3050628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89A8C14-DB28-F34E-8098-168D4C75AF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87017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68648FC-FC9A-5645-8F0C-390FFFAE180D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187017" y="2143615"/>
            <a:ext cx="3036477" cy="57868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BBB849DC-B114-D145-9879-4FE0688BF57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187017" y="2799146"/>
            <a:ext cx="3036477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A139CE-3E4D-4224-B157-2D29EC10FE4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79B87D-E8CF-49AE-9326-2FEED2392F0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Annual Review</a:t>
            </a:r>
            <a:endParaRPr lang="en-US" b="0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1E69DAA-34F6-FC8E-3187-DACC516CCFB9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2992120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September 3, 20XX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7948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52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4800" userDrawn="1">
          <p15:clr>
            <a:srgbClr val="FBAE40"/>
          </p15:clr>
        </p15:guide>
        <p15:guide id="11" pos="2880" userDrawn="1">
          <p15:clr>
            <a:srgbClr val="FBAE40"/>
          </p15:clr>
        </p15:guide>
        <p15:guide id="12" orient="horz" pos="175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47A1EE0-4011-3749-B01C-FC489EEDF8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7EED68A-6660-2643-BBFB-B6AB92A7C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ECF9FB8-F6C7-C54D-99F4-11FDF26D7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6C7C62D-7D3B-934C-AFF9-0F10E727B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160385"/>
            <a:ext cx="10274324" cy="132954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DEB652-BD6A-BD41-B85E-704D2C41A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85D552-3AFC-4D21-A944-9D41E128A9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2500" y="2303930"/>
            <a:ext cx="4838700" cy="315915"/>
          </a:xfrm>
        </p:spPr>
        <p:txBody>
          <a:bodyPr anchor="ctr" anchorCtr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8C895-11B9-EA40-B0F8-0F4FE98815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2500" y="2656903"/>
            <a:ext cx="4838700" cy="7053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EE50320A-D017-45C6-9986-94BC43911E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3655" y="3488872"/>
            <a:ext cx="4838700" cy="315915"/>
          </a:xfrm>
        </p:spPr>
        <p:txBody>
          <a:bodyPr anchor="ctr" anchorCtr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E8C2EDB-9C70-49A2-865C-E5CD77D3E7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3655" y="3841846"/>
            <a:ext cx="4838700" cy="77007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1F528150-326B-4BB3-AC38-7FC805DB6B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2500" y="4664927"/>
            <a:ext cx="4838700" cy="315915"/>
          </a:xfrm>
        </p:spPr>
        <p:txBody>
          <a:bodyPr anchor="ctr" anchorCtr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73EB498-F5D2-4E15-990A-2AFA4A377C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2500" y="5017901"/>
            <a:ext cx="4838700" cy="90834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29E4D063-8666-4D7A-B8C8-2B9383F798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99647" y="2303930"/>
            <a:ext cx="4838700" cy="315915"/>
          </a:xfrm>
        </p:spPr>
        <p:txBody>
          <a:bodyPr anchor="ctr" anchorCtr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20EBEFF7-AECA-409B-9ACC-A63A168283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99647" y="2656903"/>
            <a:ext cx="4838700" cy="7053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2CF285B7-A950-4326-A4D5-F5D542D2D6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99647" y="3488872"/>
            <a:ext cx="4838700" cy="315915"/>
          </a:xfrm>
        </p:spPr>
        <p:txBody>
          <a:bodyPr anchor="ctr" anchorCtr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4717B7CD-A4F9-444E-82B9-8914CB57488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99647" y="3841846"/>
            <a:ext cx="4838700" cy="90834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36E9EA-D950-424A-BC92-F6794D6E5D67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BF2453-9E16-47FE-A8ED-4661246DE597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dirty="0"/>
              <a:t>Annual Review</a:t>
            </a:r>
            <a:endParaRPr lang="en-US" b="0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51AB775-D834-FE78-61E7-1D421831F0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92120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September 3, 20XX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013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FFEF81ED-50DF-3946-87D9-407C13C3C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B6857A0-601C-9C40-ADB4-7927C7A4E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31562ACC-ECB3-4841-A52C-00DAFF438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77C317B8-91B4-7040-AB8C-CE822CA28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E29321F6-59C5-6E4C-A846-6AD00848A4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6100" y="398440"/>
            <a:ext cx="4903377" cy="238608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2916F3A-28FA-9A4B-A780-0D687D9328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96100" y="3591098"/>
            <a:ext cx="4903377" cy="150697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8C225AD-C009-894E-8AFA-C94EAA06509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B5C3BF3-A164-DD48-BD02-4587489DA1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896100" y="3233703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 Placeholder 29">
            <a:extLst>
              <a:ext uri="{FF2B5EF4-FFF2-40B4-BE49-F238E27FC236}">
                <a16:creationId xmlns:a16="http://schemas.microsoft.com/office/drawing/2014/main" id="{BB778BC5-5409-574B-96E2-B45CDD940D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96100" y="5155853"/>
            <a:ext cx="4914900" cy="806659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999130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06C6F65-35CD-D64B-992A-0C1C1E003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Shape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142455"/>
            <a:ext cx="7532276" cy="134747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 spc="50" baseline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F0FD074-81E2-0D4E-8446-C5B415B23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4655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 Placeholder 29">
            <a:extLst>
              <a:ext uri="{FF2B5EF4-FFF2-40B4-BE49-F238E27FC236}">
                <a16:creationId xmlns:a16="http://schemas.microsoft.com/office/drawing/2014/main" id="{18ABDA74-C3EC-274D-BE87-AC5B825A2A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2046306"/>
            <a:ext cx="2133600" cy="537098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58AAB058-5FFC-9E4E-AD2E-FB1B4EE510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2500" y="2639004"/>
            <a:ext cx="2133600" cy="78999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DDE02E-BC75-2645-8725-CA2CFD327A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63043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0E9E9D03-0186-5B4C-A73F-95ADCD08A44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63042" y="2046306"/>
            <a:ext cx="2128157" cy="537098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29">
            <a:extLst>
              <a:ext uri="{FF2B5EF4-FFF2-40B4-BE49-F238E27FC236}">
                <a16:creationId xmlns:a16="http://schemas.microsoft.com/office/drawing/2014/main" id="{3ABA9FD1-9B74-F14F-81EF-7B3407196B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63042" y="2639004"/>
            <a:ext cx="2128157" cy="78999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01EE6FD-FABB-AD48-92DA-19805B5029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52500" y="4248119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 Placeholder 29">
            <a:extLst>
              <a:ext uri="{FF2B5EF4-FFF2-40B4-BE49-F238E27FC236}">
                <a16:creationId xmlns:a16="http://schemas.microsoft.com/office/drawing/2014/main" id="{97DCC038-CDD3-1D48-B8BA-2617616935C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2500" y="4359309"/>
            <a:ext cx="2133600" cy="492558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Text Placeholder 29">
            <a:extLst>
              <a:ext uri="{FF2B5EF4-FFF2-40B4-BE49-F238E27FC236}">
                <a16:creationId xmlns:a16="http://schemas.microsoft.com/office/drawing/2014/main" id="{F953BCFF-5CB8-784F-ACC1-A14670E6219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52500" y="4925112"/>
            <a:ext cx="2133600" cy="78999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3BB36CC-7349-334D-A028-58D01025E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63043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 Placeholder 29">
            <a:extLst>
              <a:ext uri="{FF2B5EF4-FFF2-40B4-BE49-F238E27FC236}">
                <a16:creationId xmlns:a16="http://schemas.microsoft.com/office/drawing/2014/main" id="{773FBF72-A3D8-2F4E-BAD2-2755F0BE4A4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63042" y="4359309"/>
            <a:ext cx="2128157" cy="492558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Text Placeholder 29">
            <a:extLst>
              <a:ext uri="{FF2B5EF4-FFF2-40B4-BE49-F238E27FC236}">
                <a16:creationId xmlns:a16="http://schemas.microsoft.com/office/drawing/2014/main" id="{C20DFC6E-CE65-E94B-921D-38F386E173F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63042" y="4925112"/>
            <a:ext cx="2128157" cy="78999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402C0D4-D9C4-F547-B996-38177302A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67055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 Placeholder 29">
            <a:extLst>
              <a:ext uri="{FF2B5EF4-FFF2-40B4-BE49-F238E27FC236}">
                <a16:creationId xmlns:a16="http://schemas.microsoft.com/office/drawing/2014/main" id="{DD138509-2AA1-D540-90D6-28847495661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67054" y="4359309"/>
            <a:ext cx="2129245" cy="492558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29">
            <a:extLst>
              <a:ext uri="{FF2B5EF4-FFF2-40B4-BE49-F238E27FC236}">
                <a16:creationId xmlns:a16="http://schemas.microsoft.com/office/drawing/2014/main" id="{9B18A1DC-4A61-514B-9F70-1DCC893EBB1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67054" y="4925112"/>
            <a:ext cx="2129245" cy="78999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1851A3FD-B717-4588-9809-4FFAC5FF47A1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10C66-2FF2-41F8-98FA-BE4983369645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 dirty="0"/>
              <a:t>Annual Review</a:t>
            </a:r>
            <a:endParaRPr lang="en-US" b="0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42F3846-3FA1-A704-DD1C-4F4EDD8FEB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92120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September 3, 20XX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306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C82066DD-D313-D148-89C7-338EB873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5BBD7C7-99D1-E841-A081-6912D1F2B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27A14EE-CB79-754A-8B19-EB9874B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35B38B80-C3D3-4C47-B468-C41A8FF36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82713"/>
            <a:ext cx="4572001" cy="2286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E66F2BC9-2F8A-1543-9AFD-9BAB0E75B3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2499" y="2810201"/>
            <a:ext cx="4572001" cy="256032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84536E-AD08-4371-85E9-A816C30B6A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285929-1018-4370-A170-074C414B228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Annual Review</a:t>
            </a:r>
            <a:endParaRPr lang="en-US" b="0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0A569B5-C0E0-B13D-812D-D5FA977913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92120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September 3, 20XX</a:t>
            </a:r>
            <a:endParaRPr lang="en-US" dirty="0">
              <a:latin typeface="+mn-lt"/>
            </a:endParaRP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0C4E8C2-3240-594A-9D5E-1BCD1AF44C5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80543"/>
          </a:xfrm>
        </p:spPr>
        <p:txBody>
          <a:bodyPr tIns="18288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73769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 userDrawn="1">
          <p15:clr>
            <a:srgbClr val="FBAE40"/>
          </p15:clr>
        </p15:guide>
        <p15:guide id="7" orient="horz" pos="1440" userDrawn="1">
          <p15:clr>
            <a:srgbClr val="FBAE40"/>
          </p15:clr>
        </p15:guide>
        <p15:guide id="9" orient="horz" pos="1224" userDrawn="1">
          <p15:clr>
            <a:srgbClr val="FBAE40"/>
          </p15:clr>
        </p15:guide>
        <p15:guide id="10" orient="horz" pos="55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29D7C82-45D3-B736-77A1-FE479F1AD0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1998" cy="6858000"/>
          </a:xfrm>
          <a:custGeom>
            <a:avLst/>
            <a:gdLst>
              <a:gd name="connsiteX0" fmla="*/ 7154721 w 12191998"/>
              <a:gd name="connsiteY0" fmla="*/ 3951843 h 6858000"/>
              <a:gd name="connsiteX1" fmla="*/ 7154721 w 12191998"/>
              <a:gd name="connsiteY1" fmla="*/ 4052427 h 6858000"/>
              <a:gd name="connsiteX2" fmla="*/ 9288321 w 12191998"/>
              <a:gd name="connsiteY2" fmla="*/ 4052427 h 6858000"/>
              <a:gd name="connsiteX3" fmla="*/ 9288321 w 12191998"/>
              <a:gd name="connsiteY3" fmla="*/ 3951843 h 6858000"/>
              <a:gd name="connsiteX4" fmla="*/ 0 w 12191998"/>
              <a:gd name="connsiteY4" fmla="*/ 0 h 6858000"/>
              <a:gd name="connsiteX5" fmla="*/ 12191998 w 12191998"/>
              <a:gd name="connsiteY5" fmla="*/ 0 h 6858000"/>
              <a:gd name="connsiteX6" fmla="*/ 12191998 w 12191998"/>
              <a:gd name="connsiteY6" fmla="*/ 6858000 h 6858000"/>
              <a:gd name="connsiteX7" fmla="*/ 0 w 12191998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8" h="6858000">
                <a:moveTo>
                  <a:pt x="7154721" y="3951843"/>
                </a:moveTo>
                <a:lnTo>
                  <a:pt x="7154721" y="4052427"/>
                </a:lnTo>
                <a:lnTo>
                  <a:pt x="9288321" y="4052427"/>
                </a:lnTo>
                <a:lnTo>
                  <a:pt x="9288321" y="3951843"/>
                </a:lnTo>
                <a:close/>
                <a:moveTo>
                  <a:pt x="0" y="0"/>
                </a:moveTo>
                <a:lnTo>
                  <a:pt x="12191998" y="0"/>
                </a:lnTo>
                <a:lnTo>
                  <a:pt x="1219199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 tIns="27432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4CB38BE-0FF2-694C-AA3C-D73DBF7C3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9509760" y="-3"/>
            <a:ext cx="2682238" cy="2682238"/>
            <a:chOff x="0" y="12289"/>
            <a:chExt cx="3550" cy="3551"/>
          </a:xfrm>
          <a:solidFill>
            <a:schemeClr val="tx1"/>
          </a:solidFill>
        </p:grpSpPr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F0257420-2EA0-6348-8B9E-1414F5297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7FE65C23-C0EF-BB41-884A-01C2A7356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F73F5EB6-53C7-D44C-9003-FB5A81F98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3943" y="2092817"/>
            <a:ext cx="4941477" cy="1563483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1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1ED476-3924-7E52-1A9D-0E0424695B24}"/>
              </a:ext>
            </a:extLst>
          </p:cNvPr>
          <p:cNvSpPr/>
          <p:nvPr userDrawn="1"/>
        </p:nvSpPr>
        <p:spPr>
          <a:xfrm>
            <a:off x="7154721" y="3951843"/>
            <a:ext cx="2133600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889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201169"/>
            <a:ext cx="10352810" cy="128875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75992517-0394-6B43-B15D-2A86A34512F3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952500" y="1939108"/>
            <a:ext cx="10352810" cy="41107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72CC63-C628-4456-9B92-DA4E670BAC0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578EA5-216B-41F7-80D1-9ED07FFDB66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Annual Review</a:t>
            </a:r>
            <a:endParaRPr lang="en-US" b="0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F404C10-744B-3A30-6A97-DEF88914AF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92120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September 3, 20XX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5862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224" userDrawn="1">
          <p15:clr>
            <a:srgbClr val="FBAE40"/>
          </p15:clr>
        </p15:guide>
        <p15:guide id="8" orient="horz" pos="1392" userDrawn="1">
          <p15:clr>
            <a:srgbClr val="FBAE40"/>
          </p15:clr>
        </p15:guide>
        <p15:guide id="10" orient="horz" pos="55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210313"/>
            <a:ext cx="10287000" cy="127961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9" name="Table Placeholder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952500" y="2209800"/>
            <a:ext cx="10287000" cy="259310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table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9F7A1E-B7E2-4E9C-A66C-BCE08900C5F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42D896-6ACC-40D7-8D8B-F9AF3E7DE1A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Annual Review</a:t>
            </a:r>
            <a:endParaRPr lang="en-US" b="0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7A8E389-98BB-3534-2651-FEF1E37EBC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92120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September 3, 20XX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1310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6ACB4ADD-D9F4-984E-B29D-A2CF6D19E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9" name="AutoShape 24">
              <a:extLst>
                <a:ext uri="{FF2B5EF4-FFF2-40B4-BE49-F238E27FC236}">
                  <a16:creationId xmlns:a16="http://schemas.microsoft.com/office/drawing/2014/main" id="{5017C477-A988-7041-8A67-3D8294D6A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206D7F37-5DD1-A24E-9CCA-84B2A1685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6E321C8-096C-1B41-B14F-4CA7AE04B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32B3FDD4-EB13-F44F-99D0-BFAB06F00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20BCBD2-A735-0C43-8C55-B384372AC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69A90A7-BF26-684E-8C8B-638053DA1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861D8E86-886A-8744-BC4C-FE82B0243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2D967470-E96E-8843-AAD2-E0C8B8077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C8A27D09-765D-3949-BCCA-238C3514D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2" y="2476500"/>
            <a:ext cx="7132320" cy="3289971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02327D-DBD4-7A4E-ABF2-A946A559A8AD}"/>
              </a:ext>
            </a:extLst>
          </p:cNvPr>
          <p:cNvSpPr txBox="1"/>
          <p:nvPr userDrawn="1"/>
        </p:nvSpPr>
        <p:spPr>
          <a:xfrm>
            <a:off x="699948" y="548291"/>
            <a:ext cx="1589372" cy="3100165"/>
          </a:xfrm>
          <a:prstGeom prst="rect">
            <a:avLst/>
          </a:prstGeom>
          <a:noFill/>
        </p:spPr>
        <p:txBody>
          <a:bodyPr wrap="square" tIns="457200" bIns="0" rtlCol="0" anchor="b" anchorCtr="0">
            <a:noAutofit/>
          </a:bodyPr>
          <a:lstStyle/>
          <a:p>
            <a:r>
              <a:rPr lang="en-US" sz="20000" b="1" dirty="0">
                <a:solidFill>
                  <a:schemeClr val="bg1"/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447829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560">
          <p15:clr>
            <a:srgbClr val="FBAE40"/>
          </p15:clr>
        </p15:guide>
        <p15:guide id="8" orient="horz" pos="1752" userDrawn="1">
          <p15:clr>
            <a:srgbClr val="FBAE40"/>
          </p15:clr>
        </p15:guide>
        <p15:guide id="9" orient="horz" pos="124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A7D9F21A-75CF-6045-8FA1-C4F4E21B6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AEA7E377-BB07-FA43-B532-10A92EE03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18DE645-B3D5-2F4E-AAD6-002FEF13A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B90F6499-BA50-2340-A026-32C79B6BF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FD0B2D5-B3C2-D847-A220-86CB6A37E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28" name="AutoShape 24">
              <a:extLst>
                <a:ext uri="{FF2B5EF4-FFF2-40B4-BE49-F238E27FC236}">
                  <a16:creationId xmlns:a16="http://schemas.microsoft.com/office/drawing/2014/main" id="{A7FD25A4-760F-814C-915F-DD6E89CA3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0CC8369-E81F-D447-87D8-1AF0C58EA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C41CA81E-EF54-D048-8775-CD4AB37A7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D95A4B85-923E-B641-B239-2A1999AB2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01386DC-76EB-F34E-AD0E-22957D3B3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61" name="Title 1">
            <a:extLst>
              <a:ext uri="{FF2B5EF4-FFF2-40B4-BE49-F238E27FC236}">
                <a16:creationId xmlns:a16="http://schemas.microsoft.com/office/drawing/2014/main" id="{E2F20AFE-B282-5146-B0D6-F2FC1B6D30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2" y="151023"/>
            <a:ext cx="10275477" cy="1338903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777D2F0-DE3F-8343-B97A-E7FA44053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Picture Placeholder 25">
            <a:extLst>
              <a:ext uri="{FF2B5EF4-FFF2-40B4-BE49-F238E27FC236}">
                <a16:creationId xmlns:a16="http://schemas.microsoft.com/office/drawing/2014/main" id="{2274C164-503B-E746-A155-849A9BC2406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54268" y="2572883"/>
            <a:ext cx="2118245" cy="20372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73" name="Text Placeholder 29">
            <a:extLst>
              <a:ext uri="{FF2B5EF4-FFF2-40B4-BE49-F238E27FC236}">
                <a16:creationId xmlns:a16="http://schemas.microsoft.com/office/drawing/2014/main" id="{2F3D441E-DFB1-084B-8192-C6CBECCA40B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2500" y="4823250"/>
            <a:ext cx="2133600" cy="456961"/>
          </a:xfrm>
        </p:spPr>
        <p:txBody>
          <a:bodyPr lIns="0" tIns="0" rIns="0" bIns="0" anchor="ctr" anchorCtr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2" name="Text Placeholder 29">
            <a:extLst>
              <a:ext uri="{FF2B5EF4-FFF2-40B4-BE49-F238E27FC236}">
                <a16:creationId xmlns:a16="http://schemas.microsoft.com/office/drawing/2014/main" id="{0D824BDD-2D23-C943-8FE9-60B7B23B5E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2500" y="5339379"/>
            <a:ext cx="2133600" cy="765586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3" name="Picture Placeholder 25">
            <a:extLst>
              <a:ext uri="{FF2B5EF4-FFF2-40B4-BE49-F238E27FC236}">
                <a16:creationId xmlns:a16="http://schemas.microsoft.com/office/drawing/2014/main" id="{AF1B5ED8-33F6-FB44-AA92-F0D227BB310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658280" y="2572883"/>
            <a:ext cx="2118245" cy="20372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75" name="Text Placeholder 29">
            <a:extLst>
              <a:ext uri="{FF2B5EF4-FFF2-40B4-BE49-F238E27FC236}">
                <a16:creationId xmlns:a16="http://schemas.microsoft.com/office/drawing/2014/main" id="{63C1927C-E23B-204E-9F3A-2A67D2BF702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63042" y="4823250"/>
            <a:ext cx="2128157" cy="456961"/>
          </a:xfrm>
        </p:spPr>
        <p:txBody>
          <a:bodyPr lIns="0" tIns="0" rIns="0" bIns="0" anchor="ctr" anchorCtr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4" name="Text Placeholder 29">
            <a:extLst>
              <a:ext uri="{FF2B5EF4-FFF2-40B4-BE49-F238E27FC236}">
                <a16:creationId xmlns:a16="http://schemas.microsoft.com/office/drawing/2014/main" id="{25797825-E7AE-2C41-A965-E6F0D70D97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63042" y="5339379"/>
            <a:ext cx="2128157" cy="765586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6" name="Picture Placeholder 25">
            <a:extLst>
              <a:ext uri="{FF2B5EF4-FFF2-40B4-BE49-F238E27FC236}">
                <a16:creationId xmlns:a16="http://schemas.microsoft.com/office/drawing/2014/main" id="{2D21D633-C51E-E94E-BAE3-96F52F76E49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362292" y="2572883"/>
            <a:ext cx="2118245" cy="20372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77" name="Text Placeholder 29">
            <a:extLst>
              <a:ext uri="{FF2B5EF4-FFF2-40B4-BE49-F238E27FC236}">
                <a16:creationId xmlns:a16="http://schemas.microsoft.com/office/drawing/2014/main" id="{C9FEF82E-4E9C-8343-9D36-C4A00D7137C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367054" y="4823250"/>
            <a:ext cx="2129245" cy="456961"/>
          </a:xfrm>
        </p:spPr>
        <p:txBody>
          <a:bodyPr lIns="0" tIns="0" rIns="0" bIns="0" anchor="ctr" anchorCtr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6" name="Text Placeholder 29">
            <a:extLst>
              <a:ext uri="{FF2B5EF4-FFF2-40B4-BE49-F238E27FC236}">
                <a16:creationId xmlns:a16="http://schemas.microsoft.com/office/drawing/2014/main" id="{EC81F0F5-C204-7248-A336-A655814A8A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67054" y="5339379"/>
            <a:ext cx="2129245" cy="765586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9" name="Picture Placeholder 25">
            <a:extLst>
              <a:ext uri="{FF2B5EF4-FFF2-40B4-BE49-F238E27FC236}">
                <a16:creationId xmlns:a16="http://schemas.microsoft.com/office/drawing/2014/main" id="{639EFA5A-9C69-DF4D-81B7-FA1F8CCCF934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112023" y="2572883"/>
            <a:ext cx="2118245" cy="20372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79" name="Text Placeholder 29">
            <a:extLst>
              <a:ext uri="{FF2B5EF4-FFF2-40B4-BE49-F238E27FC236}">
                <a16:creationId xmlns:a16="http://schemas.microsoft.com/office/drawing/2014/main" id="{5F6C1E52-E2B6-5F45-A863-5BB35ABAFC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10254" y="4823250"/>
            <a:ext cx="2129245" cy="456961"/>
          </a:xfrm>
        </p:spPr>
        <p:txBody>
          <a:bodyPr lIns="0" tIns="0" rIns="0" bIns="0" anchor="ctr" anchorCtr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8" name="Text Placeholder 29">
            <a:extLst>
              <a:ext uri="{FF2B5EF4-FFF2-40B4-BE49-F238E27FC236}">
                <a16:creationId xmlns:a16="http://schemas.microsoft.com/office/drawing/2014/main" id="{F8AF6664-A005-7A42-9AEF-C5AA5603E4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10254" y="5339379"/>
            <a:ext cx="2129245" cy="765586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5A1C65-B00C-4CA4-83B6-3DFA3DF96296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E0184F-2619-4333-B49F-C7ACE8B2C3A6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US" dirty="0"/>
              <a:t>Annual Review</a:t>
            </a:r>
            <a:endParaRPr lang="en-US" b="0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BEE3F78-D640-47E6-F461-2CF028EAD0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92120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September 3, 20XX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6362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304" userDrawn="1">
          <p15:clr>
            <a:srgbClr val="FBAE40"/>
          </p15:clr>
        </p15:guide>
        <p15:guide id="4" pos="4008" userDrawn="1">
          <p15:clr>
            <a:srgbClr val="FBAE40"/>
          </p15:clr>
        </p15:guide>
        <p15:guide id="5" pos="1944" userDrawn="1">
          <p15:clr>
            <a:srgbClr val="FBAE40"/>
          </p15:clr>
        </p15:guide>
        <p15:guide id="6" pos="3648" userDrawn="1">
          <p15:clr>
            <a:srgbClr val="FBAE40"/>
          </p15:clr>
        </p15:guide>
        <p15:guide id="7" orient="horz" pos="1392" userDrawn="1">
          <p15:clr>
            <a:srgbClr val="FBAE40"/>
          </p15:clr>
        </p15:guide>
        <p15:guide id="8" orient="horz" pos="552" userDrawn="1">
          <p15:clr>
            <a:srgbClr val="FBAE40"/>
          </p15:clr>
        </p15:guide>
        <p15:guide id="9" orient="horz" pos="1224" userDrawn="1">
          <p15:clr>
            <a:srgbClr val="FBAE40"/>
          </p15:clr>
        </p15:guide>
        <p15:guide id="10" pos="5352" userDrawn="1">
          <p15:clr>
            <a:srgbClr val="FBAE40"/>
          </p15:clr>
        </p15:guide>
        <p15:guide id="11" pos="5736" userDrawn="1">
          <p15:clr>
            <a:srgbClr val="FBAE40"/>
          </p15:clr>
        </p15:guide>
        <p15:guide id="12" orient="horz" pos="2904" userDrawn="1">
          <p15:clr>
            <a:srgbClr val="FBAE40"/>
          </p15:clr>
        </p15:guide>
        <p15:guide id="13" orient="horz" pos="160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46EEE005-F78A-9D4F-B159-964376C387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205247"/>
            <a:ext cx="10169152" cy="128467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40046AF-E5BF-854D-9986-7C3019770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045959" y="2213783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6CA14A6-0144-BC49-A8D4-C979D1325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6180493" y="2213783"/>
            <a:ext cx="11102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582FC2-A135-5743-B9C0-6AC7225B42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745623" y="3904712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7C43222-5868-0247-838F-58F4F6C8EE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3611089" y="3895941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 Placeholder 29">
            <a:extLst>
              <a:ext uri="{FF2B5EF4-FFF2-40B4-BE49-F238E27FC236}">
                <a16:creationId xmlns:a16="http://schemas.microsoft.com/office/drawing/2014/main" id="{64FFD994-BD97-ED49-8607-286ECBB1CD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96955" y="2340167"/>
            <a:ext cx="2133600" cy="546841"/>
          </a:xfr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6" name="Text Placeholder 29">
            <a:extLst>
              <a:ext uri="{FF2B5EF4-FFF2-40B4-BE49-F238E27FC236}">
                <a16:creationId xmlns:a16="http://schemas.microsoft.com/office/drawing/2014/main" id="{FC61536F-8EA7-5A48-AF76-8B0E251BD8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96955" y="2934856"/>
            <a:ext cx="2133600" cy="646184"/>
          </a:xfrm>
          <a:ln>
            <a:noFill/>
          </a:ln>
        </p:spPr>
        <p:txBody>
          <a:bodyPr lIns="0" tIns="0" rIns="0" bIns="0">
            <a:norm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3" name="Text Placeholder 29">
            <a:extLst>
              <a:ext uri="{FF2B5EF4-FFF2-40B4-BE49-F238E27FC236}">
                <a16:creationId xmlns:a16="http://schemas.microsoft.com/office/drawing/2014/main" id="{334A3589-641F-F547-891B-149579153B7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97799" y="4473389"/>
            <a:ext cx="2133600" cy="546841"/>
          </a:xfrm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2" name="Text Placeholder 29">
            <a:extLst>
              <a:ext uri="{FF2B5EF4-FFF2-40B4-BE49-F238E27FC236}">
                <a16:creationId xmlns:a16="http://schemas.microsoft.com/office/drawing/2014/main" id="{D1ADE805-BFBC-ED47-B9CB-6CB2FF02E86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897799" y="5060433"/>
            <a:ext cx="2133600" cy="646184"/>
          </a:xfrm>
          <a:ln>
            <a:noFill/>
          </a:ln>
        </p:spPr>
        <p:txBody>
          <a:bodyPr lIns="0" tIns="0" rIns="0" bIns="0">
            <a:norm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9" name="Text Placeholder 29">
            <a:extLst>
              <a:ext uri="{FF2B5EF4-FFF2-40B4-BE49-F238E27FC236}">
                <a16:creationId xmlns:a16="http://schemas.microsoft.com/office/drawing/2014/main" id="{D6C49F6F-AF28-8942-8442-8F54A1DC388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38143" y="2340167"/>
            <a:ext cx="2133600" cy="546841"/>
          </a:xfr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8" name="Text Placeholder 29">
            <a:extLst>
              <a:ext uri="{FF2B5EF4-FFF2-40B4-BE49-F238E27FC236}">
                <a16:creationId xmlns:a16="http://schemas.microsoft.com/office/drawing/2014/main" id="{8357CA0F-1A55-B145-8305-562F0DF2254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38143" y="2934856"/>
            <a:ext cx="2133600" cy="646184"/>
          </a:xfrm>
          <a:ln>
            <a:noFill/>
          </a:ln>
        </p:spPr>
        <p:txBody>
          <a:bodyPr lIns="0" tIns="0" rIns="0" bIns="0">
            <a:norm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7" name="Text Placeholder 29">
            <a:extLst>
              <a:ext uri="{FF2B5EF4-FFF2-40B4-BE49-F238E27FC236}">
                <a16:creationId xmlns:a16="http://schemas.microsoft.com/office/drawing/2014/main" id="{F35AA15D-DBAD-9840-8764-A5B6D486A23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001711" y="4473389"/>
            <a:ext cx="2133600" cy="546841"/>
          </a:xfrm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6" name="Text Placeholder 29">
            <a:extLst>
              <a:ext uri="{FF2B5EF4-FFF2-40B4-BE49-F238E27FC236}">
                <a16:creationId xmlns:a16="http://schemas.microsoft.com/office/drawing/2014/main" id="{A63F8454-D12E-A641-ABD0-8977D3F5EC0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01711" y="5060433"/>
            <a:ext cx="2133600" cy="646184"/>
          </a:xfrm>
          <a:ln>
            <a:noFill/>
          </a:ln>
        </p:spPr>
        <p:txBody>
          <a:bodyPr lIns="0" tIns="0" rIns="0" bIns="0">
            <a:norm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CE2724A-BCA1-604F-9D18-BF0574640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967689" y="3968780"/>
            <a:ext cx="10275477" cy="0"/>
          </a:xfrm>
          <a:prstGeom prst="line">
            <a:avLst/>
          </a:prstGeom>
          <a:ln w="165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4923D7D1-A9CC-C34C-86FF-43B5C89787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64323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119FF13-13AB-3448-B24E-58E18B3CE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31590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2F8F982-870E-AE44-B0D3-B3313BC48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8857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549A137-DB5E-9C40-8C0A-ED6072120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66124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73856F-38E9-4BBF-93D8-0F8AC2E0E6C7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46DFD4-BF8C-4939-874D-85B7DF956768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r>
              <a:rPr lang="en-US" dirty="0"/>
              <a:t>Annual Review</a:t>
            </a:r>
            <a:endParaRPr lang="en-US" b="0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3C5F14A-2BEC-E1E4-FD6D-B181CD598E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92120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September 3, 20XX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6155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224" userDrawn="1">
          <p15:clr>
            <a:srgbClr val="FBAE40"/>
          </p15:clr>
        </p15:guide>
        <p15:guide id="8" orient="horz" pos="3768" userDrawn="1">
          <p15:clr>
            <a:srgbClr val="FBAE40"/>
          </p15:clr>
        </p15:guide>
        <p15:guide id="9" orient="horz" pos="552" userDrawn="1">
          <p15:clr>
            <a:srgbClr val="FBAE40"/>
          </p15:clr>
        </p15:guide>
        <p15:guide id="10" orient="horz" pos="1512" userDrawn="1">
          <p15:clr>
            <a:srgbClr val="FBAE40"/>
          </p15:clr>
        </p15:guide>
        <p15:guide id="11" orient="horz" pos="283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155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92120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September 3, 20XX</a:t>
            </a:r>
            <a:endParaRPr lang="en-US" dirty="0">
              <a:latin typeface="+mn-lt"/>
            </a:endParaRPr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C9955F1C-C0B1-BA44-8905-6991FA0D1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4790" y="6332220"/>
            <a:ext cx="149733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Annual Review</a:t>
            </a:r>
            <a:endParaRPr lang="en-US" b="0" dirty="0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155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93" r:id="rId2"/>
    <p:sldLayoutId id="2147483671" r:id="rId3"/>
    <p:sldLayoutId id="2147483672" r:id="rId4"/>
    <p:sldLayoutId id="2147483673" r:id="rId5"/>
    <p:sldLayoutId id="2147483684" r:id="rId6"/>
    <p:sldLayoutId id="2147483675" r:id="rId7"/>
    <p:sldLayoutId id="2147483676" r:id="rId8"/>
    <p:sldLayoutId id="2147483677" r:id="rId9"/>
    <p:sldLayoutId id="2147483685" r:id="rId10"/>
    <p:sldLayoutId id="2147483688" r:id="rId11"/>
    <p:sldLayoutId id="2147483692" r:id="rId12"/>
    <p:sldLayoutId id="2147483682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2B4231C1-3AE6-5C34-6F9F-4B868A98749D}"/>
              </a:ext>
            </a:extLst>
          </p:cNvPr>
          <p:cNvSpPr txBox="1"/>
          <p:nvPr/>
        </p:nvSpPr>
        <p:spPr>
          <a:xfrm>
            <a:off x="2853711" y="520117"/>
            <a:ext cx="648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11th INTERNATIONAL CONFERENCE</a:t>
            </a:r>
          </a:p>
          <a:p>
            <a:pPr algn="ctr"/>
            <a:r>
              <a:rPr lang="sr-Latn-R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COAL AND CRITICAL MINERALS 2023</a:t>
            </a:r>
          </a:p>
          <a:p>
            <a:pPr algn="ctr"/>
            <a:r>
              <a:rPr lang="sr-Latn-R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Zlatibor, 11-14 October 2023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98038B0-18E4-6D72-189B-8E9B1F0F4AB0}"/>
              </a:ext>
            </a:extLst>
          </p:cNvPr>
          <p:cNvSpPr txBox="1"/>
          <p:nvPr/>
        </p:nvSpPr>
        <p:spPr>
          <a:xfrm>
            <a:off x="797625" y="2459504"/>
            <a:ext cx="105967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KARAKTERISTIKE DRENAŽNOG SISTEMA POVRŠINSKOG KOPA „RADLJEVO“ I ZNA</a:t>
            </a:r>
            <a:r>
              <a:rPr lang="sr-Latn-R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 RETENZIJE „KLADNICA“</a:t>
            </a:r>
            <a:endParaRPr lang="sr-Latn-R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Latn-R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 OF THE DRAINAGE SYSTEM OF THE SURFACE MINE </a:t>
            </a:r>
            <a:endParaRPr lang="sr-Latn-R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„RADLJEVO" AND THE SIGNIFICANCE OF „KLADNICA" RETENTION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1AE3E1E-6EEA-4087-2B7C-8DBD7F0332D4}"/>
              </a:ext>
            </a:extLst>
          </p:cNvPr>
          <p:cNvSpPr txBox="1"/>
          <p:nvPr/>
        </p:nvSpPr>
        <p:spPr>
          <a:xfrm>
            <a:off x="4036503" y="5014444"/>
            <a:ext cx="411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Stojković N., Jakovljević I., Čolović M.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 descr="A close up of a number&#10;&#10;Description automatically generated">
            <a:extLst>
              <a:ext uri="{FF2B5EF4-FFF2-40B4-BE49-F238E27FC236}">
                <a16:creationId xmlns:a16="http://schemas.microsoft.com/office/drawing/2014/main" id="{2AE5B56A-597B-FB7B-23D6-CB6B9D01C9C5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76" y="1120281"/>
            <a:ext cx="1925456" cy="75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166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D3791-2BC5-B218-BAE7-FC965E877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75" y="763398"/>
            <a:ext cx="973834" cy="380521"/>
          </a:xfrm>
        </p:spPr>
        <p:txBody>
          <a:bodyPr/>
          <a:lstStyle/>
          <a:p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Uvod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CAA098-2F5D-58E0-09CC-A513A7A36E9A}"/>
              </a:ext>
            </a:extLst>
          </p:cNvPr>
          <p:cNvSpPr txBox="1"/>
          <p:nvPr/>
        </p:nvSpPr>
        <p:spPr>
          <a:xfrm>
            <a:off x="629175" y="1374142"/>
            <a:ext cx="720614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Ugalj kao energetska mineralna sirovina</a:t>
            </a:r>
            <a:r>
              <a:rPr lang="sr-Cyrl-R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Cyrl-R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Kolubarski ugljonosni basen.</a:t>
            </a:r>
            <a:endParaRPr lang="sr-Cyrl-R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Cyrl-R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sr-Latn-R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vršinski kop „Radljevo“.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A map of the united states&#10;&#10;Description automatically generated">
            <a:extLst>
              <a:ext uri="{FF2B5EF4-FFF2-40B4-BE49-F238E27FC236}">
                <a16:creationId xmlns:a16="http://schemas.microsoft.com/office/drawing/2014/main" id="{18CE0404-792E-7FE3-12B7-A6D3345B6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559" y="2114699"/>
            <a:ext cx="6316328" cy="26286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250D6C9-1C53-1FDC-6A21-09498E4C3F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485" y="3143857"/>
            <a:ext cx="2474752" cy="249299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A113D76-966F-CFA5-528B-09E7D1CDB873}"/>
              </a:ext>
            </a:extLst>
          </p:cNvPr>
          <p:cNvSpPr txBox="1"/>
          <p:nvPr/>
        </p:nvSpPr>
        <p:spPr>
          <a:xfrm>
            <a:off x="6403516" y="4704877"/>
            <a:ext cx="3942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Slika 1. Pregledna karta Kolubarskog ugljonosnog </a:t>
            </a:r>
          </a:p>
          <a:p>
            <a:pPr algn="ctr"/>
            <a:r>
              <a:rPr lang="en-US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basena sa istražno-eksploatacionim poljima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E8E3F5-723A-1F72-90AA-684A69451A6B}"/>
              </a:ext>
            </a:extLst>
          </p:cNvPr>
          <p:cNvSpPr txBox="1"/>
          <p:nvPr/>
        </p:nvSpPr>
        <p:spPr>
          <a:xfrm>
            <a:off x="2244957" y="5636847"/>
            <a:ext cx="25838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Slika 2. Istražni prostor nekada </a:t>
            </a:r>
          </a:p>
          <a:p>
            <a:pPr algn="ctr"/>
            <a:r>
              <a:rPr lang="en-US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jedinstvenog ležišta „Radljevo“</a:t>
            </a:r>
          </a:p>
          <a:p>
            <a:r>
              <a:rPr lang="en-US" sz="14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0198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2AB4D-B2D0-C4FE-7272-EADE44493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666" y="810123"/>
            <a:ext cx="5403221" cy="352337"/>
          </a:xfrm>
        </p:spPr>
        <p:txBody>
          <a:bodyPr/>
          <a:lstStyle/>
          <a:p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Hidrološke karakteristike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FF1BD0-E06D-4C08-6D36-77BA5BA5171E}"/>
              </a:ext>
            </a:extLst>
          </p:cNvPr>
          <p:cNvSpPr txBox="1"/>
          <p:nvPr/>
        </p:nvSpPr>
        <p:spPr>
          <a:xfrm>
            <a:off x="240425" y="1306641"/>
            <a:ext cx="47313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r-Latn-R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Složeni hidrogeološki uslovi.</a:t>
            </a:r>
            <a:endParaRPr lang="sr-Cyrl-R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R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Latn-R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Latn-R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A1EE74-3FA2-65C5-B62B-DD0991E71FDB}"/>
              </a:ext>
            </a:extLst>
          </p:cNvPr>
          <p:cNvSpPr txBox="1"/>
          <p:nvPr/>
        </p:nvSpPr>
        <p:spPr>
          <a:xfrm>
            <a:off x="6234675" y="2638873"/>
            <a:ext cx="38924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Slika 3. Hidrografska mreža Kolubarskog basena </a:t>
            </a:r>
            <a:endParaRPr lang="en-US" sz="1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A map of a river&#10;&#10;Description automatically generated">
            <a:extLst>
              <a:ext uri="{FF2B5EF4-FFF2-40B4-BE49-F238E27FC236}">
                <a16:creationId xmlns:a16="http://schemas.microsoft.com/office/drawing/2014/main" id="{718A0176-71DE-4F3B-745B-674E3829F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029" y="2969744"/>
            <a:ext cx="3701784" cy="2996953"/>
          </a:xfrm>
          <a:prstGeom prst="rect">
            <a:avLst/>
          </a:prstGeom>
        </p:spPr>
      </p:pic>
      <p:pic>
        <p:nvPicPr>
          <p:cNvPr id="11" name="Picture 10" descr="A map of the united states&#10;&#10;Description automatically generated">
            <a:extLst>
              <a:ext uri="{FF2B5EF4-FFF2-40B4-BE49-F238E27FC236}">
                <a16:creationId xmlns:a16="http://schemas.microsoft.com/office/drawing/2014/main" id="{D9D36F36-FBC1-00E0-2CCD-55BDBE3FEF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278" y="583526"/>
            <a:ext cx="5209286" cy="203225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A9CDA8B-9597-DE6B-BB73-18F708CC635D}"/>
              </a:ext>
            </a:extLst>
          </p:cNvPr>
          <p:cNvSpPr txBox="1"/>
          <p:nvPr/>
        </p:nvSpPr>
        <p:spPr>
          <a:xfrm>
            <a:off x="6096000" y="5966697"/>
            <a:ext cx="4311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Slika 4. </a:t>
            </a:r>
            <a:r>
              <a:rPr lang="sr-Latn-RS" sz="1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Hidrografska mreža ležišta „Radljevo </a:t>
            </a:r>
            <a:r>
              <a:rPr lang="sr-Cyrl-RS" sz="1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sr-Latn-RS" sz="1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Sever“</a:t>
            </a:r>
            <a:endParaRPr 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2C18A2-04E5-515D-8131-B45FD31D4FE0}"/>
              </a:ext>
            </a:extLst>
          </p:cNvPr>
          <p:cNvSpPr txBox="1"/>
          <p:nvPr/>
        </p:nvSpPr>
        <p:spPr>
          <a:xfrm>
            <a:off x="625666" y="2112542"/>
            <a:ext cx="41598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Morfološke karakteristike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Cyrl-R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R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Hidrogeološke karakteristike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Cyrl-R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R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Klimatske karakteristike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498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8D23D7C3-0966-FDA5-1B15-0929D68DD8E2}"/>
              </a:ext>
            </a:extLst>
          </p:cNvPr>
          <p:cNvSpPr txBox="1"/>
          <p:nvPr/>
        </p:nvSpPr>
        <p:spPr>
          <a:xfrm>
            <a:off x="679511" y="1977581"/>
            <a:ext cx="999128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Površinske </a:t>
            </a:r>
            <a:r>
              <a:rPr lang="sr-Latn-R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podzemne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vode </a:t>
            </a:r>
            <a:r>
              <a:rPr lang="sr-Cyrl-R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</a:t>
            </a:r>
            <a:r>
              <a:rPr lang="sr-Latn-R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ču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karakteristike stena u ležištu</a:t>
            </a:r>
            <a:r>
              <a:rPr lang="sr-Latn-R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sr-Cyrl-R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ugrožavanje rudarske mehanizacije potapanjem</a:t>
            </a:r>
            <a:r>
              <a:rPr lang="sr-Latn-R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Cyrl-R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Uslovi: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stepen poznavanja hidrografskih i hidroloških karakteristika bliže i dalje zone ležišta i njihove pravilne interpretacije</a:t>
            </a:r>
            <a:r>
              <a:rPr lang="sr-Latn-R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poznavanja prirodnih i rudarsko-tehnoloških faktora</a:t>
            </a:r>
            <a:r>
              <a:rPr lang="sr-Latn-R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Cyrl-R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Ciljevi: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sr-Cyrl-R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bezbeđenje sigurnog izvođenja tehnološkog procesa eksploatacije. </a:t>
            </a:r>
            <a:endParaRPr lang="sr-Latn-R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178B3A-D19A-BFC3-91A4-E11F0D18B70C}"/>
              </a:ext>
            </a:extLst>
          </p:cNvPr>
          <p:cNvSpPr txBox="1"/>
          <p:nvPr/>
        </p:nvSpPr>
        <p:spPr>
          <a:xfrm>
            <a:off x="385898" y="750602"/>
            <a:ext cx="73655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Faktori koji utiču na odbranu površinskog kopa od</a:t>
            </a:r>
            <a:endParaRPr lang="sr-Latn-R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površinskih voda</a:t>
            </a:r>
            <a:r>
              <a:rPr lang="sr-Latn-R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podzemnih voda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754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map of a city&#10;&#10;Description automatically generated">
            <a:extLst>
              <a:ext uri="{FF2B5EF4-FFF2-40B4-BE49-F238E27FC236}">
                <a16:creationId xmlns:a16="http://schemas.microsoft.com/office/drawing/2014/main" id="{FFA820BD-55A2-E624-0524-2CFF667B04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14" y="1922566"/>
            <a:ext cx="2590772" cy="25692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A0AB597-8C25-A953-0B6A-2A9EFB84F302}"/>
              </a:ext>
            </a:extLst>
          </p:cNvPr>
          <p:cNvSpPr txBox="1"/>
          <p:nvPr/>
        </p:nvSpPr>
        <p:spPr>
          <a:xfrm>
            <a:off x="640327" y="1045876"/>
            <a:ext cx="5696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Izvršeno </a:t>
            </a:r>
            <a:r>
              <a:rPr lang="sr-Latn-R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otvaranje površinskog kopa</a:t>
            </a:r>
            <a:r>
              <a:rPr lang="sr-Latn-R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Cyrl-R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Izrada objekata odvodnjavanja.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B7106F-064C-0FD9-F6DB-6E3F77450278}"/>
              </a:ext>
            </a:extLst>
          </p:cNvPr>
          <p:cNvSpPr txBox="1"/>
          <p:nvPr/>
        </p:nvSpPr>
        <p:spPr>
          <a:xfrm>
            <a:off x="722166" y="4472512"/>
            <a:ext cx="2843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Slika 5. Otvaranje površinskog kopa </a:t>
            </a:r>
            <a:endParaRPr lang="sr-Cyrl-RS" sz="1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„Radljevo-Sever“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A9BC496-F70E-CAE8-96A7-E4ED685E67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023" y="1922565"/>
            <a:ext cx="3563803" cy="4228824"/>
          </a:xfrm>
          <a:prstGeom prst="rect">
            <a:avLst/>
          </a:prstGeom>
        </p:spPr>
      </p:pic>
      <p:pic>
        <p:nvPicPr>
          <p:cNvPr id="19" name="Picture 18" descr="A diagram of a building&#10;&#10;Description automatically generated">
            <a:extLst>
              <a:ext uri="{FF2B5EF4-FFF2-40B4-BE49-F238E27FC236}">
                <a16:creationId xmlns:a16="http://schemas.microsoft.com/office/drawing/2014/main" id="{CF4EFB71-0562-0A70-8032-92B8C236CA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505" y="1922566"/>
            <a:ext cx="3546499" cy="422882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9A45254-77C8-D20A-612D-FED68AD9D0F5}"/>
              </a:ext>
            </a:extLst>
          </p:cNvPr>
          <p:cNvSpPr txBox="1"/>
          <p:nvPr/>
        </p:nvSpPr>
        <p:spPr>
          <a:xfrm>
            <a:off x="4136831" y="6058583"/>
            <a:ext cx="2915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Slika 6. Lokacija bunara po sektorima </a:t>
            </a:r>
          </a:p>
          <a:p>
            <a:pPr algn="ctr"/>
            <a:r>
              <a:rPr lang="en-US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kraja eksploatacije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8CAF986-E96E-D645-4BFE-B1C464C45FFC}"/>
              </a:ext>
            </a:extLst>
          </p:cNvPr>
          <p:cNvSpPr txBox="1"/>
          <p:nvPr/>
        </p:nvSpPr>
        <p:spPr>
          <a:xfrm>
            <a:off x="7928676" y="6058583"/>
            <a:ext cx="320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Slika 7. Lokacija drena</a:t>
            </a:r>
            <a:r>
              <a:rPr lang="sr-Latn-RS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žnih kanala do kraja eksploatacije</a:t>
            </a:r>
            <a:endParaRPr lang="en-US" sz="1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C23D6A4-1C0D-BA03-7307-8CFD47FEBC14}"/>
              </a:ext>
            </a:extLst>
          </p:cNvPr>
          <p:cNvSpPr txBox="1"/>
          <p:nvPr/>
        </p:nvSpPr>
        <p:spPr>
          <a:xfrm>
            <a:off x="595619" y="676544"/>
            <a:ext cx="10167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Odbrana površinskog kopa od površinskih i podzemnih voda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503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C3DF3-1210-A5E6-37DA-D91FD418A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17" y="575606"/>
            <a:ext cx="5506446" cy="540693"/>
          </a:xfrm>
        </p:spPr>
        <p:txBody>
          <a:bodyPr/>
          <a:lstStyle/>
          <a:p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Retenziona brana „Kladnica“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flooded road with trees in the background&#10;&#10;Description automatically generated">
            <a:extLst>
              <a:ext uri="{FF2B5EF4-FFF2-40B4-BE49-F238E27FC236}">
                <a16:creationId xmlns:a16="http://schemas.microsoft.com/office/drawing/2014/main" id="{1AB99A4F-7D1A-9E3A-EE2E-CA7649DDF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47" y="1408838"/>
            <a:ext cx="2805944" cy="1673996"/>
          </a:xfrm>
          <a:prstGeom prst="rect">
            <a:avLst/>
          </a:prstGeom>
        </p:spPr>
      </p:pic>
      <p:pic>
        <p:nvPicPr>
          <p:cNvPr id="8" name="Picture 7" descr="A building surrounded by trees&#10;&#10;Description automatically generated">
            <a:extLst>
              <a:ext uri="{FF2B5EF4-FFF2-40B4-BE49-F238E27FC236}">
                <a16:creationId xmlns:a16="http://schemas.microsoft.com/office/drawing/2014/main" id="{B5166022-FFA6-496A-65DF-32FA207E9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025" y="1391885"/>
            <a:ext cx="2805944" cy="1673996"/>
          </a:xfrm>
          <a:prstGeom prst="rect">
            <a:avLst/>
          </a:prstGeom>
        </p:spPr>
      </p:pic>
      <p:pic>
        <p:nvPicPr>
          <p:cNvPr id="9" name="Picture 8" descr="A bridge over a ditch&#10;&#10;Description automatically generated">
            <a:extLst>
              <a:ext uri="{FF2B5EF4-FFF2-40B4-BE49-F238E27FC236}">
                <a16:creationId xmlns:a16="http://schemas.microsoft.com/office/drawing/2014/main" id="{02F1BA68-4B98-DE31-A321-E69FD77A66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463" y="3751257"/>
            <a:ext cx="2805944" cy="1673996"/>
          </a:xfrm>
          <a:prstGeom prst="rect">
            <a:avLst/>
          </a:prstGeom>
        </p:spPr>
      </p:pic>
      <p:pic>
        <p:nvPicPr>
          <p:cNvPr id="13" name="Picture 12" descr="A close-up of a pipe&#10;&#10;Description automatically generated">
            <a:extLst>
              <a:ext uri="{FF2B5EF4-FFF2-40B4-BE49-F238E27FC236}">
                <a16:creationId xmlns:a16="http://schemas.microsoft.com/office/drawing/2014/main" id="{B6DE5B41-C1DC-8A6F-9183-CE9A4D31E5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688" y="1399854"/>
            <a:ext cx="2805944" cy="1658057"/>
          </a:xfrm>
          <a:prstGeom prst="rect">
            <a:avLst/>
          </a:prstGeom>
        </p:spPr>
      </p:pic>
      <p:pic>
        <p:nvPicPr>
          <p:cNvPr id="15" name="Picture 14" descr="A construction site with a pile of rocks&#10;&#10;Description automatically generated">
            <a:extLst>
              <a:ext uri="{FF2B5EF4-FFF2-40B4-BE49-F238E27FC236}">
                <a16:creationId xmlns:a16="http://schemas.microsoft.com/office/drawing/2014/main" id="{5746C717-8F24-4634-5B5D-A3C5F5EF7D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439" y="3743965"/>
            <a:ext cx="2805944" cy="168128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AB73E6F-90BC-1407-80AF-C46FC6E1FCA7}"/>
              </a:ext>
            </a:extLst>
          </p:cNvPr>
          <p:cNvSpPr txBox="1"/>
          <p:nvPr/>
        </p:nvSpPr>
        <p:spPr>
          <a:xfrm>
            <a:off x="1104247" y="3067596"/>
            <a:ext cx="2749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Slika 8. Izgled brane nakon poplave </a:t>
            </a:r>
            <a:endParaRPr lang="en-US" sz="1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1D96AB-7DD2-35F5-026A-4A3C880BE8A5}"/>
              </a:ext>
            </a:extLst>
          </p:cNvPr>
          <p:cNvSpPr txBox="1"/>
          <p:nvPr/>
        </p:nvSpPr>
        <p:spPr>
          <a:xfrm>
            <a:off x="4543155" y="3073851"/>
            <a:ext cx="28059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Slika 9. Poplavljenje crpne stanice</a:t>
            </a:r>
            <a:endParaRPr lang="en-US" sz="1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617237-B7F7-9D5B-76E6-6141E04B45FD}"/>
              </a:ext>
            </a:extLst>
          </p:cNvPr>
          <p:cNvSpPr txBox="1"/>
          <p:nvPr/>
        </p:nvSpPr>
        <p:spPr>
          <a:xfrm>
            <a:off x="7699358" y="3059529"/>
            <a:ext cx="3222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Slika 10. Potisni cevovod u vreme poplave</a:t>
            </a:r>
            <a:endParaRPr lang="en-US" sz="1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25B695-F4FE-A522-378E-E8BBA251E7E9}"/>
              </a:ext>
            </a:extLst>
          </p:cNvPr>
          <p:cNvSpPr txBox="1"/>
          <p:nvPr/>
        </p:nvSpPr>
        <p:spPr>
          <a:xfrm>
            <a:off x="2810193" y="5479819"/>
            <a:ext cx="2749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Slika 11. Ugradnja filterskog sloja i drenažnog kamena u nožicu brane </a:t>
            </a:r>
            <a:endParaRPr lang="en-US" sz="1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11DCE2-C6D1-239C-C8F8-0FEB2725CF73}"/>
              </a:ext>
            </a:extLst>
          </p:cNvPr>
          <p:cNvSpPr txBox="1"/>
          <p:nvPr/>
        </p:nvSpPr>
        <p:spPr>
          <a:xfrm>
            <a:off x="6264138" y="5458146"/>
            <a:ext cx="2749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Slika 12. Uređen Simića potok i njegov uliv u retenziju „Kladnica“</a:t>
            </a:r>
            <a:endParaRPr lang="en-US" sz="1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427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dirt pile near a river&#10;&#10;Description automatically generated with medium confidence">
            <a:extLst>
              <a:ext uri="{FF2B5EF4-FFF2-40B4-BE49-F238E27FC236}">
                <a16:creationId xmlns:a16="http://schemas.microsoft.com/office/drawing/2014/main" id="{E6EA38D4-6813-9FA2-122B-571D7DC2D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14" y="471330"/>
            <a:ext cx="7310798" cy="2419915"/>
          </a:xfrm>
          <a:prstGeom prst="rect">
            <a:avLst/>
          </a:prstGeom>
        </p:spPr>
      </p:pic>
      <p:pic>
        <p:nvPicPr>
          <p:cNvPr id="11" name="Picture 10" descr="A grassy hill with trees and a river&#10;&#10;Description automatically generated">
            <a:extLst>
              <a:ext uri="{FF2B5EF4-FFF2-40B4-BE49-F238E27FC236}">
                <a16:creationId xmlns:a16="http://schemas.microsoft.com/office/drawing/2014/main" id="{63DCC34D-1802-522D-3853-A221AD121E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645" y="3344091"/>
            <a:ext cx="7230967" cy="23471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7F216E0-3E6B-523B-23A7-C38F91B9D4ED}"/>
              </a:ext>
            </a:extLst>
          </p:cNvPr>
          <p:cNvSpPr txBox="1"/>
          <p:nvPr/>
        </p:nvSpPr>
        <p:spPr>
          <a:xfrm>
            <a:off x="2904308" y="2852345"/>
            <a:ext cx="63833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Slika 13. Brana, retenzija i crpna stanica “Kladnica” nakon poplava 2014. godine</a:t>
            </a:r>
            <a:endParaRPr lang="en-US" sz="1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BF1B73-2903-9DF6-6F6A-416E95C8CE1E}"/>
              </a:ext>
            </a:extLst>
          </p:cNvPr>
          <p:cNvSpPr txBox="1"/>
          <p:nvPr/>
        </p:nvSpPr>
        <p:spPr>
          <a:xfrm>
            <a:off x="3587930" y="5652303"/>
            <a:ext cx="5016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Slika 14. </a:t>
            </a:r>
            <a:r>
              <a:rPr lang="en-US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Brana, retenzija i crpna stanica “Kladnica” 2023. godine</a:t>
            </a:r>
          </a:p>
        </p:txBody>
      </p:sp>
    </p:spTree>
    <p:extLst>
      <p:ext uri="{BB962C8B-B14F-4D97-AF65-F5344CB8AC3E}">
        <p14:creationId xmlns:p14="http://schemas.microsoft.com/office/powerpoint/2010/main" val="117334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0A2D23CA-18F8-D3EC-3255-A989323326BD}"/>
              </a:ext>
            </a:extLst>
          </p:cNvPr>
          <p:cNvSpPr txBox="1"/>
          <p:nvPr/>
        </p:nvSpPr>
        <p:spPr>
          <a:xfrm>
            <a:off x="888275" y="1393371"/>
            <a:ext cx="1733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Zaključak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252529-69D7-122B-9EC6-7F01725BAA0F}"/>
              </a:ext>
            </a:extLst>
          </p:cNvPr>
          <p:cNvSpPr txBox="1"/>
          <p:nvPr/>
        </p:nvSpPr>
        <p:spPr>
          <a:xfrm>
            <a:off x="888274" y="2223083"/>
            <a:ext cx="95392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Dobro odabran sistem odvodnjavanja </a:t>
            </a:r>
            <a:r>
              <a:rPr lang="sr-Latn-R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zaštite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povr</a:t>
            </a:r>
            <a:r>
              <a:rPr lang="sr-Latn-R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šinskog kopa od voda.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r-Latn-R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Latn-R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Rekonstrukcija retenzione brane „Kladnica“ i regulacija Simića potoka.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r-Latn-R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Latn-R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Kontinuitet proizvodnje uglja u narednim godinama.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Sigurno snabdevanje potrošača u cilju ostvarenja elektro-energetskog bilansa Republike Srbije</a:t>
            </a:r>
            <a:r>
              <a:rPr lang="sr-Cyrl-R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014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799CF-B270-2AB9-3498-400EB14E1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497" y="2791437"/>
            <a:ext cx="5873006" cy="1275126"/>
          </a:xfrm>
        </p:spPr>
        <p:txBody>
          <a:bodyPr/>
          <a:lstStyle/>
          <a:p>
            <a:r>
              <a:rPr lang="sr-Latn-R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Hvala na pažnji!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57436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 annual presentation_Win32_EF_V7" id="{21D76CCA-3643-4633-95C9-29486A1DA50B}" vid="{3EDD3486-FF44-4579-8B83-091A40DEE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B334C4-64A2-4673-803C-35178659DD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593354B-8927-46EE-B294-4D51952A09C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981AF751-E016-414F-92E5-F2DC739E07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Geometric annual presentation</Template>
  <TotalTime>758</TotalTime>
  <Words>372</Words>
  <Application>Microsoft Office PowerPoint</Application>
  <PresentationFormat>Widescreen</PresentationFormat>
  <Paragraphs>70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Franklin Gothic Book</vt:lpstr>
      <vt:lpstr>Franklin Gothic Demi</vt:lpstr>
      <vt:lpstr>Times New Roman</vt:lpstr>
      <vt:lpstr>Wingdings</vt:lpstr>
      <vt:lpstr>Custom</vt:lpstr>
      <vt:lpstr>PowerPoint Presentation</vt:lpstr>
      <vt:lpstr>Uvod</vt:lpstr>
      <vt:lpstr>Hidrološke karakteristike</vt:lpstr>
      <vt:lpstr>PowerPoint Presentation</vt:lpstr>
      <vt:lpstr>PowerPoint Presentation</vt:lpstr>
      <vt:lpstr>Retenziona brana „Kladnica“</vt:lpstr>
      <vt:lpstr>PowerPoint Presentation</vt:lpstr>
      <vt:lpstr>PowerPoint Presentation</vt:lpstr>
      <vt:lpstr>Hvala na pažnji!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Nevena Stojkovic</dc:creator>
  <cp:lastModifiedBy>Nevena Stojkovic</cp:lastModifiedBy>
  <cp:revision>36</cp:revision>
  <dcterms:created xsi:type="dcterms:W3CDTF">2023-10-07T12:20:57Z</dcterms:created>
  <dcterms:modified xsi:type="dcterms:W3CDTF">2023-10-09T20:56:44Z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